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60" r:id="rId5"/>
    <p:sldId id="258" r:id="rId6"/>
    <p:sldId id="264" r:id="rId7"/>
    <p:sldId id="263" r:id="rId8"/>
    <p:sldId id="261" r:id="rId9"/>
    <p:sldId id="262" r:id="rId10"/>
  </p:sldIdLst>
  <p:sldSz cx="6858000" cy="9144000" type="screen4x3"/>
  <p:notesSz cx="6888163" cy="100187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1638" y="-7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979FE-E481-4BBE-9299-093C3EE3B3F0}" type="datetimeFigureOut">
              <a:rPr lang="en-GB" smtClean="0"/>
              <a:t>10/08/2015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035175" y="750888"/>
            <a:ext cx="2817813" cy="37576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8975" y="4759325"/>
            <a:ext cx="5510213" cy="45085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15475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02075" y="9515475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A4441-7987-4BB7-B339-FCCC218E8F1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789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A4441-7987-4BB7-B339-FCCC218E8F1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9230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10/08/2015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802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10/08/2015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4739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3729037" y="488951"/>
            <a:ext cx="1157288" cy="104013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7175" y="488951"/>
            <a:ext cx="3357563" cy="1040130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10/08/2015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27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10/08/2015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562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10/08/2015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602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7175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628900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10/08/2015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469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10/08/2015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711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10/08/2015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86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10/08/2015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407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10/08/2015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953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10/08/2015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689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5F83E-7A7A-4BA2-8B2F-EF7A14BC0F6A}" type="datetimeFigureOut">
              <a:rPr lang="en-GB" smtClean="0"/>
              <a:t>10/08/2015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020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tiff"/><Relationship Id="rId18" Type="http://schemas.openxmlformats.org/officeDocument/2006/relationships/image" Target="../media/image16.png"/><Relationship Id="rId26" Type="http://schemas.microsoft.com/office/2007/relationships/hdphoto" Target="../media/hdphoto10.wdp"/><Relationship Id="rId3" Type="http://schemas.openxmlformats.org/officeDocument/2006/relationships/image" Target="../media/image6.tiff"/><Relationship Id="rId21" Type="http://schemas.microsoft.com/office/2007/relationships/hdphoto" Target="../media/hdphoto8.wdp"/><Relationship Id="rId34" Type="http://schemas.openxmlformats.org/officeDocument/2006/relationships/image" Target="../media/image26.tiff"/><Relationship Id="rId7" Type="http://schemas.microsoft.com/office/2007/relationships/hdphoto" Target="../media/hdphoto3.wdp"/><Relationship Id="rId12" Type="http://schemas.openxmlformats.org/officeDocument/2006/relationships/image" Target="../media/image12.png"/><Relationship Id="rId17" Type="http://schemas.microsoft.com/office/2007/relationships/hdphoto" Target="../media/hdphoto6.wdp"/><Relationship Id="rId25" Type="http://schemas.openxmlformats.org/officeDocument/2006/relationships/image" Target="../media/image20.jpeg"/><Relationship Id="rId33" Type="http://schemas.openxmlformats.org/officeDocument/2006/relationships/image" Target="../media/image25.tiff"/><Relationship Id="rId2" Type="http://schemas.openxmlformats.org/officeDocument/2006/relationships/image" Target="../media/image5.tiff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29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24" Type="http://schemas.openxmlformats.org/officeDocument/2006/relationships/image" Target="../media/image19.png"/><Relationship Id="rId32" Type="http://schemas.openxmlformats.org/officeDocument/2006/relationships/image" Target="../media/image24.tiff"/><Relationship Id="rId5" Type="http://schemas.microsoft.com/office/2007/relationships/hdphoto" Target="../media/hdphoto2.wdp"/><Relationship Id="rId15" Type="http://schemas.microsoft.com/office/2007/relationships/hdphoto" Target="../media/hdphoto5.wdp"/><Relationship Id="rId23" Type="http://schemas.microsoft.com/office/2007/relationships/hdphoto" Target="../media/hdphoto9.wdp"/><Relationship Id="rId28" Type="http://schemas.microsoft.com/office/2007/relationships/hdphoto" Target="../media/hdphoto11.wdp"/><Relationship Id="rId36" Type="http://schemas.openxmlformats.org/officeDocument/2006/relationships/image" Target="../media/image28.png"/><Relationship Id="rId10" Type="http://schemas.microsoft.com/office/2007/relationships/hdphoto" Target="../media/hdphoto4.wdp"/><Relationship Id="rId19" Type="http://schemas.microsoft.com/office/2007/relationships/hdphoto" Target="../media/hdphoto7.wdp"/><Relationship Id="rId31" Type="http://schemas.openxmlformats.org/officeDocument/2006/relationships/image" Target="../media/image23.tiff"/><Relationship Id="rId4" Type="http://schemas.openxmlformats.org/officeDocument/2006/relationships/image" Target="../media/image7.png"/><Relationship Id="rId9" Type="http://schemas.openxmlformats.org/officeDocument/2006/relationships/image" Target="../media/image10.jpeg"/><Relationship Id="rId14" Type="http://schemas.openxmlformats.org/officeDocument/2006/relationships/image" Target="../media/image14.png"/><Relationship Id="rId22" Type="http://schemas.openxmlformats.org/officeDocument/2006/relationships/image" Target="../media/image18.jpeg"/><Relationship Id="rId27" Type="http://schemas.openxmlformats.org/officeDocument/2006/relationships/image" Target="../media/image21.jpeg"/><Relationship Id="rId30" Type="http://schemas.microsoft.com/office/2007/relationships/hdphoto" Target="../media/hdphoto12.wdp"/><Relationship Id="rId35" Type="http://schemas.openxmlformats.org/officeDocument/2006/relationships/image" Target="../media/image27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13" Type="http://schemas.openxmlformats.org/officeDocument/2006/relationships/image" Target="../media/image39.tiff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12" Type="http://schemas.openxmlformats.org/officeDocument/2006/relationships/image" Target="../media/image3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11" Type="http://schemas.openxmlformats.org/officeDocument/2006/relationships/image" Target="../media/image37.tiff"/><Relationship Id="rId5" Type="http://schemas.openxmlformats.org/officeDocument/2006/relationships/image" Target="../media/image34.png"/><Relationship Id="rId10" Type="http://schemas.microsoft.com/office/2007/relationships/hdphoto" Target="../media/hdphoto16.wdp"/><Relationship Id="rId4" Type="http://schemas.microsoft.com/office/2007/relationships/hdphoto" Target="../media/hdphoto13.wdp"/><Relationship Id="rId9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0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tiff"/><Relationship Id="rId5" Type="http://schemas.openxmlformats.org/officeDocument/2006/relationships/image" Target="../media/image47.tiff"/><Relationship Id="rId4" Type="http://schemas.openxmlformats.org/officeDocument/2006/relationships/image" Target="../media/image4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tiff"/><Relationship Id="rId3" Type="http://schemas.openxmlformats.org/officeDocument/2006/relationships/image" Target="../media/image52.tiff"/><Relationship Id="rId7" Type="http://schemas.openxmlformats.org/officeDocument/2006/relationships/image" Target="../media/image56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tiff"/><Relationship Id="rId5" Type="http://schemas.openxmlformats.org/officeDocument/2006/relationships/image" Target="../media/image54.tiff"/><Relationship Id="rId10" Type="http://schemas.openxmlformats.org/officeDocument/2006/relationships/image" Target="../media/image59.tiff"/><Relationship Id="rId4" Type="http://schemas.openxmlformats.org/officeDocument/2006/relationships/image" Target="../media/image53.tiff"/><Relationship Id="rId9" Type="http://schemas.openxmlformats.org/officeDocument/2006/relationships/image" Target="../media/image5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Fig. 1</a:t>
            </a:r>
            <a:endParaRPr lang="en-US" b="1"/>
          </a:p>
        </p:txBody>
      </p:sp>
      <p:sp>
        <p:nvSpPr>
          <p:cNvPr id="6" name="TextBox 1"/>
          <p:cNvSpPr txBox="1"/>
          <p:nvPr/>
        </p:nvSpPr>
        <p:spPr>
          <a:xfrm>
            <a:off x="771342" y="957532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</a:t>
            </a:r>
            <a:endParaRPr lang="en-US" b="1"/>
          </a:p>
        </p:txBody>
      </p:sp>
      <p:sp>
        <p:nvSpPr>
          <p:cNvPr id="10" name="TextBox 1"/>
          <p:cNvSpPr txBox="1"/>
          <p:nvPr/>
        </p:nvSpPr>
        <p:spPr>
          <a:xfrm>
            <a:off x="771342" y="291581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</a:t>
            </a:r>
          </a:p>
        </p:txBody>
      </p:sp>
      <p:pic>
        <p:nvPicPr>
          <p:cNvPr id="1037" name="Picture 13" descr="C:\Users\Raphael\Desktop 4\Temporary Export Files\DNaseI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411" y="1014348"/>
            <a:ext cx="241092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"/>
          <p:cNvSpPr txBox="1"/>
          <p:nvPr/>
        </p:nvSpPr>
        <p:spPr>
          <a:xfrm>
            <a:off x="3717032" y="827784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</a:t>
            </a:r>
          </a:p>
        </p:txBody>
      </p:sp>
      <p:pic>
        <p:nvPicPr>
          <p:cNvPr id="2076" name="Picture 7"/>
          <p:cNvPicPr>
            <a:picLocks noChangeAspect="1" noChangeArrowheads="1"/>
          </p:cNvPicPr>
          <p:nvPr/>
        </p:nvPicPr>
        <p:blipFill>
          <a:blip r:embed="rId4" cstate="print">
            <a:lum bright="12000" contrast="-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826" y="3625793"/>
            <a:ext cx="2028088" cy="13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Textfeld 38"/>
          <p:cNvSpPr txBox="1"/>
          <p:nvPr/>
        </p:nvSpPr>
        <p:spPr>
          <a:xfrm>
            <a:off x="4091702" y="3730813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Textfeld 99"/>
          <p:cNvSpPr txBox="1"/>
          <p:nvPr/>
        </p:nvSpPr>
        <p:spPr>
          <a:xfrm>
            <a:off x="4399902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feld 100"/>
          <p:cNvSpPr txBox="1"/>
          <p:nvPr/>
        </p:nvSpPr>
        <p:spPr>
          <a:xfrm>
            <a:off x="4549884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Textfeld 101"/>
          <p:cNvSpPr txBox="1"/>
          <p:nvPr/>
        </p:nvSpPr>
        <p:spPr>
          <a:xfrm>
            <a:off x="4699866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Textfeld 102"/>
          <p:cNvSpPr txBox="1"/>
          <p:nvPr/>
        </p:nvSpPr>
        <p:spPr>
          <a:xfrm>
            <a:off x="4856198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feld 103"/>
          <p:cNvSpPr txBox="1"/>
          <p:nvPr/>
        </p:nvSpPr>
        <p:spPr>
          <a:xfrm>
            <a:off x="5006180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Textfeld 104"/>
          <p:cNvSpPr txBox="1"/>
          <p:nvPr/>
        </p:nvSpPr>
        <p:spPr>
          <a:xfrm>
            <a:off x="5154244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Textfeld 105"/>
          <p:cNvSpPr txBox="1"/>
          <p:nvPr/>
        </p:nvSpPr>
        <p:spPr>
          <a:xfrm>
            <a:off x="5323134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Textfeld 106"/>
          <p:cNvSpPr txBox="1"/>
          <p:nvPr/>
        </p:nvSpPr>
        <p:spPr>
          <a:xfrm>
            <a:off x="5476184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Textfeld 107"/>
          <p:cNvSpPr txBox="1"/>
          <p:nvPr/>
        </p:nvSpPr>
        <p:spPr>
          <a:xfrm>
            <a:off x="5625158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Textfeld 108"/>
          <p:cNvSpPr txBox="1"/>
          <p:nvPr/>
        </p:nvSpPr>
        <p:spPr>
          <a:xfrm>
            <a:off x="5762058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19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Textfeld 109"/>
          <p:cNvSpPr txBox="1"/>
          <p:nvPr/>
        </p:nvSpPr>
        <p:spPr>
          <a:xfrm>
            <a:off x="5931474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Textfeld 112"/>
          <p:cNvSpPr txBox="1"/>
          <p:nvPr/>
        </p:nvSpPr>
        <p:spPr>
          <a:xfrm>
            <a:off x="4202902" y="3730813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Textfeld 113"/>
          <p:cNvSpPr txBox="1"/>
          <p:nvPr/>
        </p:nvSpPr>
        <p:spPr>
          <a:xfrm>
            <a:off x="4307752" y="3730813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7" name="Picture 3" descr="C:\Users\Raphael\Desktop 4\Temporary Export Files\2 Pop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08" y="1014348"/>
            <a:ext cx="262434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Gerade Verbindung 2"/>
          <p:cNvCxnSpPr/>
          <p:nvPr/>
        </p:nvCxnSpPr>
        <p:spPr>
          <a:xfrm>
            <a:off x="4520380" y="3583901"/>
            <a:ext cx="396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/>
        </p:nvCxnSpPr>
        <p:spPr>
          <a:xfrm>
            <a:off x="5134650" y="3579709"/>
            <a:ext cx="396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feld 30"/>
          <p:cNvSpPr txBox="1"/>
          <p:nvPr/>
        </p:nvSpPr>
        <p:spPr>
          <a:xfrm>
            <a:off x="4544886" y="3363685"/>
            <a:ext cx="325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P1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5173908" y="3363685"/>
            <a:ext cx="325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P2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8" descr="C:\Users\Raphael\Desktop 4\Temporary Export Files\Nuclei untreated.tif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08" y="3059832"/>
            <a:ext cx="239420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1"/>
          <p:cNvSpPr txBox="1"/>
          <p:nvPr/>
        </p:nvSpPr>
        <p:spPr>
          <a:xfrm>
            <a:off x="3717032" y="291581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01079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Raphael\Desktop 4\Anion Exchange Profiles TIF\P1binding_B7NVP2\P1binding_B7NVP2_c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41" y="4446258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Raphael\Desktop 4\Anion Exchange Profiles TIF\P1binding_B7NVP2\P1binding_B7NVP2_c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138" y="4446258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Raphael\Desktop 4\Anion Exchange Profiles TIF\BindingP2B7NVP2\BindingP2B7NVP2_c1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35000"/>
                    </a14:imgEffect>
                    <a14:imgEffect>
                      <a14:brightnessContrast bright="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41" y="5226628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C:\Users\Raphael\Desktop 4\Anion Exchange Profiles TIF\BindingP2B7NVP2\BindingP2B7NVP2_c2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138" y="5226628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9"/>
          <p:cNvSpPr txBox="1"/>
          <p:nvPr/>
        </p:nvSpPr>
        <p:spPr>
          <a:xfrm>
            <a:off x="1124744" y="4217898"/>
            <a:ext cx="858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smtClean="0"/>
              <a:t>α</a:t>
            </a:r>
            <a:r>
              <a:rPr lang="en-GB" sz="1000" b="1" smtClean="0"/>
              <a:t> Capsid</a:t>
            </a:r>
          </a:p>
        </p:txBody>
      </p:sp>
      <p:sp>
        <p:nvSpPr>
          <p:cNvPr id="9" name="Textfeld 10"/>
          <p:cNvSpPr txBox="1"/>
          <p:nvPr/>
        </p:nvSpPr>
        <p:spPr>
          <a:xfrm>
            <a:off x="1968327" y="4217898"/>
            <a:ext cx="8387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smtClean="0"/>
              <a:t>α</a:t>
            </a:r>
            <a:r>
              <a:rPr lang="en-GB" sz="1000" b="1" smtClean="0"/>
              <a:t> N-VP2</a:t>
            </a:r>
          </a:p>
        </p:txBody>
      </p:sp>
      <p:sp>
        <p:nvSpPr>
          <p:cNvPr id="10" name="Textfeld 11"/>
          <p:cNvSpPr txBox="1"/>
          <p:nvPr/>
        </p:nvSpPr>
        <p:spPr>
          <a:xfrm>
            <a:off x="2818968" y="4217898"/>
            <a:ext cx="858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err="1" smtClean="0"/>
              <a:t>Merge</a:t>
            </a:r>
            <a:endParaRPr lang="en-GB" sz="1000" b="1" smtClean="0"/>
          </a:p>
        </p:txBody>
      </p:sp>
      <p:sp>
        <p:nvSpPr>
          <p:cNvPr id="11" name="Textfeld 12"/>
          <p:cNvSpPr txBox="1"/>
          <p:nvPr/>
        </p:nvSpPr>
        <p:spPr>
          <a:xfrm>
            <a:off x="4170232" y="4710078"/>
            <a:ext cx="449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P1</a:t>
            </a:r>
            <a:endParaRPr lang="en-GB" sz="1000" b="1" smtClean="0"/>
          </a:p>
        </p:txBody>
      </p:sp>
      <p:sp>
        <p:nvSpPr>
          <p:cNvPr id="12" name="Textfeld 13"/>
          <p:cNvSpPr txBox="1"/>
          <p:nvPr/>
        </p:nvSpPr>
        <p:spPr>
          <a:xfrm>
            <a:off x="4170232" y="5484469"/>
            <a:ext cx="4675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P2</a:t>
            </a:r>
            <a:endParaRPr lang="en-GB" sz="1000" b="1" smtClean="0"/>
          </a:p>
        </p:txBody>
      </p:sp>
      <p:sp>
        <p:nvSpPr>
          <p:cNvPr id="13" name="Textfeld 14"/>
          <p:cNvSpPr txBox="1"/>
          <p:nvPr/>
        </p:nvSpPr>
        <p:spPr>
          <a:xfrm rot="16200000">
            <a:off x="593033" y="4949431"/>
            <a:ext cx="844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smtClean="0"/>
              <a:t>Binding</a:t>
            </a:r>
            <a:endParaRPr lang="en-GB" sz="1000" b="1"/>
          </a:p>
        </p:txBody>
      </p:sp>
      <p:sp>
        <p:nvSpPr>
          <p:cNvPr id="14" name="Textfeld 35"/>
          <p:cNvSpPr txBox="1"/>
          <p:nvPr/>
        </p:nvSpPr>
        <p:spPr>
          <a:xfrm>
            <a:off x="3521234" y="4217898"/>
            <a:ext cx="822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err="1" smtClean="0"/>
              <a:t>Detailed</a:t>
            </a:r>
            <a:endParaRPr lang="en-GB" sz="1000" b="1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1562" y="5226628"/>
            <a:ext cx="756000" cy="756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1350" y="5226628"/>
            <a:ext cx="756000" cy="756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61562" y="4446258"/>
            <a:ext cx="756000" cy="756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81350" y="4446258"/>
            <a:ext cx="756000" cy="756000"/>
          </a:xfrm>
          <a:prstGeom prst="rect">
            <a:avLst/>
          </a:prstGeom>
        </p:spPr>
      </p:pic>
      <p:pic>
        <p:nvPicPr>
          <p:cNvPr id="19" name="Picture 6" descr="C:\Users\Raphael\Desktop 4\Anion Exchange Profiles TIF\P14h_B7NVP2\P14h_B7NVP2_c1.TIF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41" y="6006582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7" descr="C:\Users\Raphael\Desktop 4\Anion Exchange Profiles TIF\P14h_B7NVP2\P14h_B7NVP2_c2.TIF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138" y="6006582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C:\Users\Raphael\Desktop 4\Anion Exchange Profiles TIF\P24h_B7NVP2\P24h_B7NVP2_c1.TIF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41" y="6786142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C:\Users\Raphael\Desktop 4\Anion Exchange Profiles TIF\P24h_B7NVP2\P24h_B7NVP2_c2.TIF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138" y="6786142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9"/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61562" y="6006582"/>
            <a:ext cx="756000" cy="756000"/>
          </a:xfrm>
          <a:prstGeom prst="rect">
            <a:avLst/>
          </a:prstGeom>
        </p:spPr>
      </p:pic>
      <p:pic>
        <p:nvPicPr>
          <p:cNvPr id="24" name="Picture 30"/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1350" y="6006582"/>
            <a:ext cx="756000" cy="756000"/>
          </a:xfrm>
          <a:prstGeom prst="rect">
            <a:avLst/>
          </a:prstGeom>
        </p:spPr>
      </p:pic>
      <p:pic>
        <p:nvPicPr>
          <p:cNvPr id="25" name="Picture 3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461562" y="6786142"/>
            <a:ext cx="756000" cy="756000"/>
          </a:xfrm>
          <a:prstGeom prst="rect">
            <a:avLst/>
          </a:prstGeom>
        </p:spPr>
      </p:pic>
      <p:pic>
        <p:nvPicPr>
          <p:cNvPr id="26" name="Picture 32"/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3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1350" y="6786142"/>
            <a:ext cx="756000" cy="756000"/>
          </a:xfrm>
          <a:prstGeom prst="rect">
            <a:avLst/>
          </a:prstGeom>
        </p:spPr>
      </p:pic>
      <p:sp>
        <p:nvSpPr>
          <p:cNvPr id="27" name="Textfeld 12"/>
          <p:cNvSpPr txBox="1"/>
          <p:nvPr/>
        </p:nvSpPr>
        <p:spPr>
          <a:xfrm>
            <a:off x="4170232" y="6264564"/>
            <a:ext cx="449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P1</a:t>
            </a:r>
            <a:endParaRPr lang="en-GB" sz="1000" b="1" smtClean="0"/>
          </a:p>
        </p:txBody>
      </p:sp>
      <p:sp>
        <p:nvSpPr>
          <p:cNvPr id="28" name="Textfeld 13"/>
          <p:cNvSpPr txBox="1"/>
          <p:nvPr/>
        </p:nvSpPr>
        <p:spPr>
          <a:xfrm>
            <a:off x="4170232" y="7068528"/>
            <a:ext cx="4675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P2</a:t>
            </a:r>
            <a:endParaRPr lang="en-GB" sz="1000" b="1" smtClean="0"/>
          </a:p>
        </p:txBody>
      </p:sp>
      <p:sp>
        <p:nvSpPr>
          <p:cNvPr id="29" name="Textfeld 33"/>
          <p:cNvSpPr txBox="1"/>
          <p:nvPr/>
        </p:nvSpPr>
        <p:spPr>
          <a:xfrm rot="16200000">
            <a:off x="240421" y="6447969"/>
            <a:ext cx="15498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smtClean="0"/>
              <a:t>4h Internalization</a:t>
            </a:r>
            <a:endParaRPr lang="en-GB" sz="1000" b="1"/>
          </a:p>
        </p:txBody>
      </p:sp>
      <p:sp>
        <p:nvSpPr>
          <p:cNvPr id="33" name="TextBox 1"/>
          <p:cNvSpPr txBox="1"/>
          <p:nvPr/>
        </p:nvSpPr>
        <p:spPr>
          <a:xfrm>
            <a:off x="629632" y="96230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</a:t>
            </a:r>
            <a:endParaRPr lang="en-US" b="1"/>
          </a:p>
        </p:txBody>
      </p:sp>
      <p:sp>
        <p:nvSpPr>
          <p:cNvPr id="34" name="TextBox 1"/>
          <p:cNvSpPr txBox="1"/>
          <p:nvPr/>
        </p:nvSpPr>
        <p:spPr>
          <a:xfrm>
            <a:off x="3824808" y="96230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700938" y="399593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F</a:t>
            </a:r>
          </a:p>
        </p:txBody>
      </p:sp>
      <p:pic>
        <p:nvPicPr>
          <p:cNvPr id="38" name="Picture 2" descr="C:\Users\Kempf_Lab\Desktop\2015_02_24\IMG.jpg"/>
          <p:cNvPicPr>
            <a:picLocks noChangeAspect="1" noChangeArrowheads="1"/>
          </p:cNvPicPr>
          <p:nvPr/>
        </p:nvPicPr>
        <p:blipFill rotWithShape="1"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colorTemperature colorTemp="5300"/>
                    </a14:imgEffect>
                    <a14:imgEffect>
                      <a14:saturation sat="0"/>
                    </a14:imgEffect>
                    <a14:imgEffect>
                      <a14:brightnessContrast bright="9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93" t="64894" r="17436" b="29684"/>
          <a:stretch/>
        </p:blipFill>
        <p:spPr bwMode="auto">
          <a:xfrm flipH="1">
            <a:off x="4131832" y="3401019"/>
            <a:ext cx="1602783" cy="25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C:\Users\Kempf_Lab\Desktop\2015_02_24\IMG.jpg"/>
          <p:cNvPicPr>
            <a:picLocks noChangeAspect="1" noChangeArrowheads="1"/>
          </p:cNvPicPr>
          <p:nvPr/>
        </p:nvPicPr>
        <p:blipFill rotWithShape="1">
          <a:blip r:embed="rId29" cstate="print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colorTemperature colorTemp="5300"/>
                    </a14:imgEffect>
                    <a14:imgEffect>
                      <a14:saturation sat="0"/>
                    </a14:imgEffect>
                    <a14:imgEffect>
                      <a14:brightnessContrast bright="7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59" t="21226" r="32557" b="72580"/>
          <a:stretch/>
        </p:blipFill>
        <p:spPr bwMode="auto">
          <a:xfrm>
            <a:off x="4131832" y="3070455"/>
            <a:ext cx="1598966" cy="28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feld 39"/>
          <p:cNvSpPr txBox="1"/>
          <p:nvPr/>
        </p:nvSpPr>
        <p:spPr>
          <a:xfrm>
            <a:off x="3844077" y="3387275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P2</a:t>
            </a:r>
            <a:endParaRPr lang="de-CH" sz="1000" b="1"/>
          </a:p>
        </p:txBody>
      </p:sp>
      <p:sp>
        <p:nvSpPr>
          <p:cNvPr id="41" name="Textfeld 40"/>
          <p:cNvSpPr txBox="1"/>
          <p:nvPr/>
        </p:nvSpPr>
        <p:spPr>
          <a:xfrm>
            <a:off x="3844077" y="3096059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P1</a:t>
            </a:r>
            <a:endParaRPr lang="de-CH" sz="1400" b="1"/>
          </a:p>
        </p:txBody>
      </p:sp>
      <p:cxnSp>
        <p:nvCxnSpPr>
          <p:cNvPr id="42" name="Gerade Verbindung 41"/>
          <p:cNvCxnSpPr/>
          <p:nvPr/>
        </p:nvCxnSpPr>
        <p:spPr>
          <a:xfrm>
            <a:off x="4128798" y="3375389"/>
            <a:ext cx="160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42"/>
          <p:cNvCxnSpPr/>
          <p:nvPr/>
        </p:nvCxnSpPr>
        <p:spPr>
          <a:xfrm>
            <a:off x="4190784" y="2945496"/>
            <a:ext cx="43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/>
          <p:cNvCxnSpPr/>
          <p:nvPr/>
        </p:nvCxnSpPr>
        <p:spPr>
          <a:xfrm>
            <a:off x="4726787" y="2945496"/>
            <a:ext cx="43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 Verbindung 44"/>
          <p:cNvCxnSpPr/>
          <p:nvPr/>
        </p:nvCxnSpPr>
        <p:spPr>
          <a:xfrm>
            <a:off x="5230795" y="2945496"/>
            <a:ext cx="43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feld 45"/>
          <p:cNvSpPr txBox="1"/>
          <p:nvPr/>
        </p:nvSpPr>
        <p:spPr>
          <a:xfrm>
            <a:off x="5796226" y="2913997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CHT</a:t>
            </a:r>
            <a:endParaRPr lang="de-CH" sz="1000" b="1"/>
          </a:p>
        </p:txBody>
      </p:sp>
      <p:sp>
        <p:nvSpPr>
          <p:cNvPr id="47" name="Textfeld 46"/>
          <p:cNvSpPr txBox="1"/>
          <p:nvPr/>
        </p:nvSpPr>
        <p:spPr>
          <a:xfrm>
            <a:off x="4431803" y="2903364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+</a:t>
            </a:r>
            <a:endParaRPr lang="de-CH" sz="1000" b="1"/>
          </a:p>
        </p:txBody>
      </p:sp>
      <p:sp>
        <p:nvSpPr>
          <p:cNvPr id="48" name="Textfeld 47"/>
          <p:cNvSpPr txBox="1"/>
          <p:nvPr/>
        </p:nvSpPr>
        <p:spPr>
          <a:xfrm>
            <a:off x="5472190" y="2903364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+</a:t>
            </a:r>
            <a:endParaRPr lang="de-CH" sz="1000" b="1"/>
          </a:p>
        </p:txBody>
      </p:sp>
      <p:sp>
        <p:nvSpPr>
          <p:cNvPr id="49" name="Textfeld 48"/>
          <p:cNvSpPr txBox="1"/>
          <p:nvPr/>
        </p:nvSpPr>
        <p:spPr>
          <a:xfrm>
            <a:off x="4936048" y="2903364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+</a:t>
            </a:r>
            <a:endParaRPr lang="de-CH" sz="1000" b="1"/>
          </a:p>
        </p:txBody>
      </p:sp>
      <p:sp>
        <p:nvSpPr>
          <p:cNvPr id="50" name="Textfeld 49"/>
          <p:cNvSpPr txBox="1"/>
          <p:nvPr/>
        </p:nvSpPr>
        <p:spPr>
          <a:xfrm>
            <a:off x="4195630" y="2903364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-</a:t>
            </a:r>
            <a:endParaRPr lang="de-CH" sz="1000" b="1"/>
          </a:p>
        </p:txBody>
      </p:sp>
      <p:sp>
        <p:nvSpPr>
          <p:cNvPr id="51" name="Textfeld 50"/>
          <p:cNvSpPr txBox="1"/>
          <p:nvPr/>
        </p:nvSpPr>
        <p:spPr>
          <a:xfrm>
            <a:off x="5214753" y="2903362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-</a:t>
            </a:r>
            <a:endParaRPr lang="de-CH" sz="1000" b="1"/>
          </a:p>
        </p:txBody>
      </p:sp>
      <p:sp>
        <p:nvSpPr>
          <p:cNvPr id="52" name="Textfeld 51"/>
          <p:cNvSpPr txBox="1"/>
          <p:nvPr/>
        </p:nvSpPr>
        <p:spPr>
          <a:xfrm>
            <a:off x="4689242" y="2903363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-</a:t>
            </a:r>
            <a:endParaRPr lang="de-CH" sz="1000" b="1"/>
          </a:p>
        </p:txBody>
      </p:sp>
      <p:sp>
        <p:nvSpPr>
          <p:cNvPr id="53" name="Textfeld 52"/>
          <p:cNvSpPr txBox="1"/>
          <p:nvPr/>
        </p:nvSpPr>
        <p:spPr>
          <a:xfrm>
            <a:off x="4185692" y="2728720"/>
            <a:ext cx="587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pH 7</a:t>
            </a:r>
            <a:endParaRPr lang="de-CH" sz="1000" b="1"/>
          </a:p>
        </p:txBody>
      </p:sp>
      <p:sp>
        <p:nvSpPr>
          <p:cNvPr id="54" name="Textfeld 53"/>
          <p:cNvSpPr txBox="1"/>
          <p:nvPr/>
        </p:nvSpPr>
        <p:spPr>
          <a:xfrm>
            <a:off x="4719835" y="2728720"/>
            <a:ext cx="5632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pH 6</a:t>
            </a:r>
            <a:endParaRPr lang="de-CH" sz="1000" b="1"/>
          </a:p>
        </p:txBody>
      </p:sp>
      <p:sp>
        <p:nvSpPr>
          <p:cNvPr id="55" name="Textfeld 54"/>
          <p:cNvSpPr txBox="1"/>
          <p:nvPr/>
        </p:nvSpPr>
        <p:spPr>
          <a:xfrm>
            <a:off x="5236947" y="2728720"/>
            <a:ext cx="658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/>
              <a:t>p</a:t>
            </a:r>
            <a:r>
              <a:rPr lang="de-CH" sz="1000" b="1" smtClean="0"/>
              <a:t>H 5</a:t>
            </a:r>
            <a:endParaRPr lang="de-CH" sz="1000" b="1"/>
          </a:p>
        </p:txBody>
      </p:sp>
      <p:cxnSp>
        <p:nvCxnSpPr>
          <p:cNvPr id="56" name="Gerade Verbindung 55"/>
          <p:cNvCxnSpPr/>
          <p:nvPr/>
        </p:nvCxnSpPr>
        <p:spPr>
          <a:xfrm>
            <a:off x="5785641" y="3203838"/>
            <a:ext cx="9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Gerade Verbindung 56"/>
          <p:cNvCxnSpPr/>
          <p:nvPr/>
        </p:nvCxnSpPr>
        <p:spPr>
          <a:xfrm>
            <a:off x="5785641" y="3265213"/>
            <a:ext cx="9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Gerade Verbindung 57"/>
          <p:cNvCxnSpPr/>
          <p:nvPr/>
        </p:nvCxnSpPr>
        <p:spPr>
          <a:xfrm>
            <a:off x="5785641" y="3491870"/>
            <a:ext cx="9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Gerade Verbindung 58"/>
          <p:cNvCxnSpPr/>
          <p:nvPr/>
        </p:nvCxnSpPr>
        <p:spPr>
          <a:xfrm>
            <a:off x="5785641" y="3553245"/>
            <a:ext cx="9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feld 59"/>
          <p:cNvSpPr txBox="1"/>
          <p:nvPr/>
        </p:nvSpPr>
        <p:spPr>
          <a:xfrm>
            <a:off x="5813826" y="3079239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smtClean="0"/>
              <a:t>VP2</a:t>
            </a:r>
            <a:endParaRPr lang="de-CH" sz="900" b="1"/>
          </a:p>
        </p:txBody>
      </p:sp>
      <p:sp>
        <p:nvSpPr>
          <p:cNvPr id="61" name="Textfeld 60"/>
          <p:cNvSpPr txBox="1"/>
          <p:nvPr/>
        </p:nvSpPr>
        <p:spPr>
          <a:xfrm>
            <a:off x="5813826" y="3167841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smtClean="0"/>
              <a:t>VP3</a:t>
            </a:r>
            <a:endParaRPr lang="de-CH" sz="900" b="1"/>
          </a:p>
        </p:txBody>
      </p:sp>
      <p:sp>
        <p:nvSpPr>
          <p:cNvPr id="62" name="Textfeld 61"/>
          <p:cNvSpPr txBox="1"/>
          <p:nvPr/>
        </p:nvSpPr>
        <p:spPr>
          <a:xfrm>
            <a:off x="5813826" y="3362773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smtClean="0"/>
              <a:t>VP2</a:t>
            </a:r>
            <a:endParaRPr lang="de-CH" sz="900" b="1"/>
          </a:p>
        </p:txBody>
      </p:sp>
      <p:sp>
        <p:nvSpPr>
          <p:cNvPr id="63" name="Textfeld 62"/>
          <p:cNvSpPr txBox="1"/>
          <p:nvPr/>
        </p:nvSpPr>
        <p:spPr>
          <a:xfrm>
            <a:off x="5817492" y="3451375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smtClean="0"/>
              <a:t>VP3</a:t>
            </a:r>
            <a:endParaRPr lang="de-CH" sz="900" b="1"/>
          </a:p>
        </p:txBody>
      </p:sp>
      <p:sp>
        <p:nvSpPr>
          <p:cNvPr id="64" name="TextBox 1"/>
          <p:cNvSpPr txBox="1"/>
          <p:nvPr/>
        </p:nvSpPr>
        <p:spPr>
          <a:xfrm>
            <a:off x="3824808" y="237692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E</a:t>
            </a:r>
          </a:p>
        </p:txBody>
      </p:sp>
      <p:pic>
        <p:nvPicPr>
          <p:cNvPr id="2050" name="Picture 2" descr="C:\Users\Raphael\Desktop 4\Temporary Export Files\P1 treatments.tif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488" y="2623088"/>
            <a:ext cx="1136528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1"/>
          <p:cNvSpPr txBox="1"/>
          <p:nvPr/>
        </p:nvSpPr>
        <p:spPr>
          <a:xfrm>
            <a:off x="2211644" y="241836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</a:t>
            </a:r>
          </a:p>
        </p:txBody>
      </p:sp>
      <p:sp>
        <p:nvSpPr>
          <p:cNvPr id="66" name="TextBox 1"/>
          <p:cNvSpPr txBox="1"/>
          <p:nvPr/>
        </p:nvSpPr>
        <p:spPr>
          <a:xfrm>
            <a:off x="4416178" y="399593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G</a:t>
            </a:r>
          </a:p>
        </p:txBody>
      </p:sp>
      <p:sp>
        <p:nvSpPr>
          <p:cNvPr id="67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Fig. 2</a:t>
            </a:r>
            <a:endParaRPr lang="en-US" b="1"/>
          </a:p>
        </p:txBody>
      </p:sp>
      <p:sp>
        <p:nvSpPr>
          <p:cNvPr id="68" name="TextBox 1"/>
          <p:cNvSpPr txBox="1"/>
          <p:nvPr/>
        </p:nvSpPr>
        <p:spPr>
          <a:xfrm>
            <a:off x="629632" y="237692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</a:t>
            </a:r>
          </a:p>
        </p:txBody>
      </p:sp>
      <p:pic>
        <p:nvPicPr>
          <p:cNvPr id="70" name="Picture 6" descr="C:\Users\Raphael\Desktop 4\Temporary Export Files\P2 and P1 IP.tif"/>
          <p:cNvPicPr>
            <a:picLocks noChangeAspect="1" noChangeArrowheads="1"/>
          </p:cNvPicPr>
          <p:nvPr/>
        </p:nvPicPr>
        <p:blipFill>
          <a:blip r:embed="rId3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01" y="2536512"/>
            <a:ext cx="1136347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Raphael\Desktop 4\Temporary Export Files\Purified P1.tif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502" y="1161052"/>
            <a:ext cx="1352484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Raphael\Desktop 4\Temporary Export Files\Purified P2.tif"/>
          <p:cNvPicPr>
            <a:picLocks noChangeAspect="1" noChangeArrowheads="1"/>
          </p:cNvPicPr>
          <p:nvPr/>
        </p:nvPicPr>
        <p:blipFill>
          <a:blip r:embed="rId3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580" y="1161052"/>
            <a:ext cx="1352484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Raphael\Desktop 4\Temporary Export Files\P1 low pH treatment - AEX.tif"/>
          <p:cNvPicPr>
            <a:picLocks noChangeAspect="1" noChangeArrowheads="1"/>
          </p:cNvPicPr>
          <p:nvPr/>
        </p:nvPicPr>
        <p:blipFill>
          <a:blip r:embed="rId3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144" y="4320348"/>
            <a:ext cx="1411413" cy="14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881" y="1112560"/>
            <a:ext cx="1221818" cy="12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639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/>
          <p:cNvSpPr txBox="1"/>
          <p:nvPr/>
        </p:nvSpPr>
        <p:spPr>
          <a:xfrm>
            <a:off x="764704" y="1691680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Fig. 3</a:t>
            </a:r>
            <a:endParaRPr lang="en-US" b="1"/>
          </a:p>
        </p:txBody>
      </p:sp>
      <p:pic>
        <p:nvPicPr>
          <p:cNvPr id="14" name="Picture 7" descr="C:\Users\Raphael\Desktop 4\Temporary Export Files\Nuclei + CHT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078" y="1907704"/>
            <a:ext cx="239420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1"/>
          <p:cNvSpPr txBox="1"/>
          <p:nvPr/>
        </p:nvSpPr>
        <p:spPr>
          <a:xfrm>
            <a:off x="2890286" y="176368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</a:t>
            </a:r>
          </a:p>
        </p:txBody>
      </p:sp>
      <p:pic>
        <p:nvPicPr>
          <p:cNvPr id="11" name="Picture 14" descr="C:\Users\Raphael\Desktop 4\Temporary Export Files\Nuclei + Phos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984" y="1907704"/>
            <a:ext cx="2410922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"/>
          <p:cNvSpPr txBox="1"/>
          <p:nvPr/>
        </p:nvSpPr>
        <p:spPr>
          <a:xfrm>
            <a:off x="764704" y="392412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C</a:t>
            </a:r>
            <a:endParaRPr lang="en-US" b="1"/>
          </a:p>
        </p:txBody>
      </p:sp>
      <p:pic>
        <p:nvPicPr>
          <p:cNvPr id="1027" name="Picture 3" descr="C:\Users\Raphael\Desktop 4\Temporary Export Files\4SG + Phosphatase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984" y="3924128"/>
            <a:ext cx="241092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1"/>
          <p:cNvSpPr txBox="1"/>
          <p:nvPr/>
        </p:nvSpPr>
        <p:spPr>
          <a:xfrm>
            <a:off x="2890286" y="392412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</a:t>
            </a:r>
          </a:p>
        </p:txBody>
      </p:sp>
      <p:pic>
        <p:nvPicPr>
          <p:cNvPr id="1026" name="Picture 2" descr="C:\Users\Raphael\Desktop 4\Temporary Export Files\4SG - Phosphatase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078" y="3924128"/>
            <a:ext cx="241092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8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2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180" y="3392887"/>
            <a:ext cx="1045049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45000"/>
                    </a14:imgEffect>
                    <a14:imgEffect>
                      <a14:brightnessContrast bright="29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048" y="3392887"/>
            <a:ext cx="1045049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"/>
                    </a14:imgEffect>
                    <a14:imgEffect>
                      <a14:brightnessContrast bright="3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048" y="4402017"/>
            <a:ext cx="1045049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45000"/>
                    </a14:imgEffect>
                    <a14:imgEffect>
                      <a14:brightnessContrast bright="2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180" y="4402017"/>
            <a:ext cx="1045049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1"/>
          <p:cNvSpPr txBox="1"/>
          <p:nvPr/>
        </p:nvSpPr>
        <p:spPr>
          <a:xfrm>
            <a:off x="980728" y="111561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</a:t>
            </a:r>
            <a:endParaRPr lang="en-US" b="1"/>
          </a:p>
        </p:txBody>
      </p:sp>
      <p:sp>
        <p:nvSpPr>
          <p:cNvPr id="6" name="TextBox 1"/>
          <p:cNvSpPr txBox="1"/>
          <p:nvPr/>
        </p:nvSpPr>
        <p:spPr>
          <a:xfrm>
            <a:off x="3492112" y="111561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980728" y="316574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Fig. </a:t>
            </a:r>
            <a:r>
              <a:rPr lang="en-US" b="1" dirty="0"/>
              <a:t>4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189949" y="3186335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10 h</a:t>
            </a:r>
            <a:endParaRPr lang="en-GB" sz="1000" b="1" dirty="0"/>
          </a:p>
        </p:txBody>
      </p:sp>
      <p:sp>
        <p:nvSpPr>
          <p:cNvPr id="15" name="Textfeld 14"/>
          <p:cNvSpPr txBox="1"/>
          <p:nvPr/>
        </p:nvSpPr>
        <p:spPr>
          <a:xfrm>
            <a:off x="5281522" y="3186335"/>
            <a:ext cx="595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/>
              <a:t>2</a:t>
            </a:r>
            <a:r>
              <a:rPr lang="de-CH" sz="1000" b="1" dirty="0" smtClean="0"/>
              <a:t>0 h</a:t>
            </a:r>
            <a:endParaRPr lang="en-GB" sz="1000" b="1" dirty="0"/>
          </a:p>
        </p:txBody>
      </p:sp>
      <p:sp>
        <p:nvSpPr>
          <p:cNvPr id="16" name="Textfeld 15"/>
          <p:cNvSpPr txBox="1"/>
          <p:nvPr/>
        </p:nvSpPr>
        <p:spPr>
          <a:xfrm>
            <a:off x="4189949" y="4194708"/>
            <a:ext cx="595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/>
              <a:t>3</a:t>
            </a:r>
            <a:r>
              <a:rPr lang="de-CH" sz="1000" b="1" dirty="0" smtClean="0"/>
              <a:t>0 h</a:t>
            </a:r>
            <a:endParaRPr lang="en-GB" sz="1000" b="1" dirty="0"/>
          </a:p>
        </p:txBody>
      </p:sp>
      <p:sp>
        <p:nvSpPr>
          <p:cNvPr id="17" name="Textfeld 16"/>
          <p:cNvSpPr txBox="1"/>
          <p:nvPr/>
        </p:nvSpPr>
        <p:spPr>
          <a:xfrm>
            <a:off x="5281522" y="4194708"/>
            <a:ext cx="595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/>
              <a:t>4</a:t>
            </a:r>
            <a:r>
              <a:rPr lang="de-CH" sz="1000" b="1" dirty="0" smtClean="0"/>
              <a:t>0 h</a:t>
            </a:r>
            <a:endParaRPr lang="en-GB" sz="1000" b="1" dirty="0"/>
          </a:p>
        </p:txBody>
      </p:sp>
      <p:sp>
        <p:nvSpPr>
          <p:cNvPr id="22" name="TextBox 1"/>
          <p:cNvSpPr txBox="1"/>
          <p:nvPr/>
        </p:nvSpPr>
        <p:spPr>
          <a:xfrm>
            <a:off x="3492112" y="316574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</a:t>
            </a:r>
          </a:p>
        </p:txBody>
      </p:sp>
      <p:pic>
        <p:nvPicPr>
          <p:cNvPr id="1028" name="Picture 4" descr="C:\Users\Raphael\Desktop 4\Temporary Export Files\A9 SN.tif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760" y="3348080"/>
            <a:ext cx="2308572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Raphael\Desktop 4\Temporary Export Files\P1 and P2 Nuclei A9(change).tif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760" y="1340932"/>
            <a:ext cx="2327973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/>
          <p:cNvSpPr txBox="1"/>
          <p:nvPr/>
        </p:nvSpPr>
        <p:spPr>
          <a:xfrm>
            <a:off x="4527345" y="4020278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99 %</a:t>
            </a:r>
            <a:endParaRPr lang="en-GB" sz="1000" b="1"/>
          </a:p>
        </p:txBody>
      </p:sp>
      <p:sp>
        <p:nvSpPr>
          <p:cNvPr id="27" name="Textfeld 26"/>
          <p:cNvSpPr txBox="1"/>
          <p:nvPr/>
        </p:nvSpPr>
        <p:spPr>
          <a:xfrm>
            <a:off x="5372103" y="4020278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1000" b="1" smtClean="0"/>
              <a:t>100 %</a:t>
            </a:r>
            <a:endParaRPr lang="en-GB" sz="1000" b="1"/>
          </a:p>
        </p:txBody>
      </p:sp>
      <p:sp>
        <p:nvSpPr>
          <p:cNvPr id="28" name="Textfeld 27"/>
          <p:cNvSpPr txBox="1"/>
          <p:nvPr/>
        </p:nvSpPr>
        <p:spPr>
          <a:xfrm>
            <a:off x="4527345" y="502860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98 %</a:t>
            </a:r>
            <a:endParaRPr lang="en-GB" sz="1000" b="1"/>
          </a:p>
        </p:txBody>
      </p:sp>
      <p:sp>
        <p:nvSpPr>
          <p:cNvPr id="29" name="Textfeld 28"/>
          <p:cNvSpPr txBox="1"/>
          <p:nvPr/>
        </p:nvSpPr>
        <p:spPr>
          <a:xfrm>
            <a:off x="5372103" y="502860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1000" b="1" smtClean="0"/>
              <a:t>58 %</a:t>
            </a:r>
            <a:endParaRPr lang="en-GB" sz="1000" b="1"/>
          </a:p>
        </p:txBody>
      </p:sp>
      <p:pic>
        <p:nvPicPr>
          <p:cNvPr id="1026" name="Picture 2" descr="C:\Users\Raphael\Desktop 4\Temporary Export Files\A9 Cyt.tif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374" y="1340932"/>
            <a:ext cx="2391602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40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/>
          <p:nvPr/>
        </p:nvSpPr>
        <p:spPr>
          <a:xfrm>
            <a:off x="654374" y="971600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Fig. </a:t>
            </a:r>
            <a:r>
              <a:rPr lang="en-US" b="1" dirty="0"/>
              <a:t>5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501008" y="971600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</a:t>
            </a:r>
          </a:p>
        </p:txBody>
      </p:sp>
      <p:pic>
        <p:nvPicPr>
          <p:cNvPr id="1029" name="Picture 5" descr="C:\Users\Raphael\Desktop 4\Temporary Export Files\P1 precursor of P2 (relative)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787" y="1043608"/>
            <a:ext cx="2328509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1945137"/>
              </p:ext>
            </p:extLst>
          </p:nvPr>
        </p:nvGraphicFramePr>
        <p:xfrm>
          <a:off x="1066580" y="846924"/>
          <a:ext cx="2427287" cy="183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Prism 5" r:id="rId4" imgW="3835800" imgH="2898720" progId="Prism5.Document">
                  <p:embed/>
                </p:oleObj>
              </mc:Choice>
              <mc:Fallback>
                <p:oleObj name="Prism 5" r:id="rId4" imgW="3835800" imgH="2898720" progId="Prism5.Document">
                  <p:embed/>
                  <p:pic>
                    <p:nvPicPr>
                      <p:cNvPr id="0" name="Objek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580" y="846924"/>
                        <a:ext cx="2427287" cy="183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feld 9"/>
          <p:cNvSpPr txBox="1"/>
          <p:nvPr/>
        </p:nvSpPr>
        <p:spPr>
          <a:xfrm>
            <a:off x="1572271" y="2465184"/>
            <a:ext cx="1584176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CH" sz="1400" dirty="0" err="1" smtClean="0"/>
              <a:t>Hpt</a:t>
            </a:r>
            <a:endParaRPr lang="de-CH" sz="1400" dirty="0" smtClean="0"/>
          </a:p>
          <a:p>
            <a:pPr algn="ctr"/>
            <a:endParaRPr lang="de-CH" sz="1400" dirty="0"/>
          </a:p>
          <a:p>
            <a:pPr algn="ctr"/>
            <a:r>
              <a:rPr lang="de-CH" sz="1400" dirty="0" smtClean="0"/>
              <a:t>(0, 12, 24, 36, 48)</a:t>
            </a:r>
            <a:endParaRPr lang="de-DE" sz="1400" dirty="0"/>
          </a:p>
        </p:txBody>
      </p:sp>
      <p:sp>
        <p:nvSpPr>
          <p:cNvPr id="14" name="Textfeld 13"/>
          <p:cNvSpPr txBox="1"/>
          <p:nvPr/>
        </p:nvSpPr>
        <p:spPr>
          <a:xfrm rot="16200000">
            <a:off x="330792" y="1572372"/>
            <a:ext cx="158417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CH" sz="1400" dirty="0" err="1" smtClean="0"/>
              <a:t>Virions</a:t>
            </a:r>
            <a:r>
              <a:rPr lang="de-CH" sz="1400" dirty="0" smtClean="0"/>
              <a:t> (IP)</a:t>
            </a:r>
            <a:endParaRPr lang="de-DE" sz="1400" dirty="0"/>
          </a:p>
        </p:txBody>
      </p:sp>
      <p:sp>
        <p:nvSpPr>
          <p:cNvPr id="15" name="Textfeld 14"/>
          <p:cNvSpPr txBox="1"/>
          <p:nvPr/>
        </p:nvSpPr>
        <p:spPr>
          <a:xfrm rot="20071640">
            <a:off x="853396" y="1390996"/>
            <a:ext cx="2888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4000" b="1" dirty="0" smtClean="0">
                <a:solidFill>
                  <a:srgbClr val="FF0000"/>
                </a:solidFill>
              </a:rPr>
              <a:t>WANTED</a:t>
            </a:r>
            <a:endParaRPr lang="de-DE" sz="4000" b="1" dirty="0">
              <a:solidFill>
                <a:srgbClr val="FF0000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1724671" y="857626"/>
            <a:ext cx="158417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25618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Fig. </a:t>
            </a:r>
            <a:r>
              <a:rPr lang="en-US" b="1" dirty="0"/>
              <a:t>6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654374" y="1024073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pic>
        <p:nvPicPr>
          <p:cNvPr id="6" name="Picture 2" descr="C:\Users\Raphael\Desktop 4\Temporary Export Files\Transfection kinetics in SN WT, 5SG, G33F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04" y="1619888"/>
            <a:ext cx="2745143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pieren 6"/>
          <p:cNvGrpSpPr/>
          <p:nvPr/>
        </p:nvGrpSpPr>
        <p:grpSpPr>
          <a:xfrm>
            <a:off x="4237773" y="1393231"/>
            <a:ext cx="1999539" cy="1944000"/>
            <a:chOff x="1010180" y="5580328"/>
            <a:chExt cx="1999539" cy="1944000"/>
          </a:xfrm>
        </p:grpSpPr>
        <p:pic>
          <p:nvPicPr>
            <p:cNvPr id="8" name="Picture 2" descr="C:\Users\Raphael\Desktop 4\Temporary Export Files\P1 P2 ratio Transfections.tif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180" y="5580328"/>
              <a:ext cx="1999539" cy="194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Gerade Verbindung 8"/>
            <p:cNvCxnSpPr/>
            <p:nvPr/>
          </p:nvCxnSpPr>
          <p:spPr>
            <a:xfrm>
              <a:off x="1425832" y="6265870"/>
              <a:ext cx="972000" cy="0"/>
            </a:xfrm>
            <a:prstGeom prst="line">
              <a:avLst/>
            </a:prstGeom>
            <a:ln>
              <a:solidFill>
                <a:schemeClr val="tx1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1"/>
          <p:cNvSpPr txBox="1"/>
          <p:nvPr/>
        </p:nvSpPr>
        <p:spPr>
          <a:xfrm>
            <a:off x="3968824" y="1024073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8052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Raphael\Desktop 4\Temporary Export Files\P2 4SG Export into Cytosol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04" y="6371302"/>
            <a:ext cx="3477704" cy="165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Raphael\Desktop 4\Temporary Export Files\4SG Replication delay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3996152"/>
            <a:ext cx="2615156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Raphael\Desktop 4\Temporary Export Files\Transfections WT, 4SG, 5SG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238" y="3996152"/>
            <a:ext cx="2183638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Raphael\Desktop 4\Temporary Export Files\WT transfection 48 hpT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537" y="1098580"/>
            <a:ext cx="2603799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Raphael\Desktop 4\Temporary Export Files\WT transfection 24 hpT.tif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16" y="1098580"/>
            <a:ext cx="260380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63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Fig. </a:t>
            </a:r>
            <a:r>
              <a:rPr lang="en-US" b="1" dirty="0"/>
              <a:t>7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60"/>
          <a:stretch/>
        </p:blipFill>
        <p:spPr bwMode="auto">
          <a:xfrm>
            <a:off x="1412776" y="971600"/>
            <a:ext cx="2040323" cy="19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1268760" y="3779912"/>
            <a:ext cx="38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mtClean="0"/>
              <a:t>IF</a:t>
            </a:r>
          </a:p>
          <a:p>
            <a:r>
              <a:rPr lang="de-CH" smtClean="0"/>
              <a:t>WB</a:t>
            </a:r>
          </a:p>
          <a:p>
            <a:r>
              <a:rPr lang="de-CH" smtClean="0"/>
              <a:t>P2(NUC) / P2(SN) Stability</a:t>
            </a:r>
          </a:p>
        </p:txBody>
      </p:sp>
      <p:pic>
        <p:nvPicPr>
          <p:cNvPr id="5" name="Picture 2" descr="C:\Users\Raphael\Desktop 4\Temporary Export Files\Stability P1 and P2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040" y="1187624"/>
            <a:ext cx="1639855" cy="169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43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Fig.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5321127" y="1664828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5 min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1809658" y="1656207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10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1809658" y="2898570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14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1809658" y="4196590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18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1737650" y="1016756"/>
            <a:ext cx="1344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u="sng" err="1" smtClean="0">
                <a:latin typeface="Arial" panose="020B0604020202020204" pitchFamily="34" charset="0"/>
                <a:cs typeface="Arial" panose="020B0604020202020204" pitchFamily="34" charset="0"/>
              </a:rPr>
              <a:t>Progeny</a:t>
            </a:r>
            <a:r>
              <a:rPr lang="de-CH" sz="1200" u="sng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1200" u="sng" err="1" smtClean="0">
                <a:latin typeface="Arial" panose="020B0604020202020204" pitchFamily="34" charset="0"/>
                <a:cs typeface="Arial" panose="020B0604020202020204" pitchFamily="34" charset="0"/>
              </a:rPr>
              <a:t>virions</a:t>
            </a:r>
            <a:endParaRPr lang="en-GB" sz="1200" u="sn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1414663" y="1303979"/>
            <a:ext cx="435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smtClean="0">
                <a:latin typeface="Arial" panose="020B0604020202020204" pitchFamily="34" charset="0"/>
                <a:cs typeface="Arial" panose="020B0604020202020204" pitchFamily="34" charset="0"/>
              </a:rPr>
              <a:t>A9</a:t>
            </a:r>
            <a:endParaRPr lang="en-GB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801982" y="1303979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smtClean="0">
                <a:latin typeface="Arial" panose="020B0604020202020204" pitchFamily="34" charset="0"/>
                <a:cs typeface="Arial" panose="020B0604020202020204" pitchFamily="34" charset="0"/>
              </a:rPr>
              <a:t>NB324K</a:t>
            </a:r>
            <a:endParaRPr lang="en-GB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4577194" y="1016756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u="sng" err="1" smtClean="0">
                <a:latin typeface="Arial" panose="020B0604020202020204" pitchFamily="34" charset="0"/>
                <a:cs typeface="Arial" panose="020B0604020202020204" pitchFamily="34" charset="0"/>
              </a:rPr>
              <a:t>Incoming</a:t>
            </a:r>
            <a:r>
              <a:rPr lang="de-CH" sz="1200" u="sng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1200" u="sng" err="1" smtClean="0">
                <a:latin typeface="Arial" panose="020B0604020202020204" pitchFamily="34" charset="0"/>
                <a:cs typeface="Arial" panose="020B0604020202020204" pitchFamily="34" charset="0"/>
              </a:rPr>
              <a:t>virions</a:t>
            </a:r>
            <a:endParaRPr lang="en-GB" sz="1200" u="sn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feld 34"/>
          <p:cNvSpPr txBox="1"/>
          <p:nvPr/>
        </p:nvSpPr>
        <p:spPr>
          <a:xfrm>
            <a:off x="5321127" y="2912817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6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feld 35"/>
          <p:cNvSpPr txBox="1"/>
          <p:nvPr/>
        </p:nvSpPr>
        <p:spPr>
          <a:xfrm>
            <a:off x="5321127" y="4225312"/>
            <a:ext cx="700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6 h + BafA</a:t>
            </a:r>
            <a:r>
              <a:rPr lang="de-CH" sz="1000" baseline="-2500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GB" sz="1000" baseline="-25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400552" y="1664828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10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3400552" y="2907191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14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feld 38"/>
          <p:cNvSpPr txBox="1"/>
          <p:nvPr/>
        </p:nvSpPr>
        <p:spPr>
          <a:xfrm>
            <a:off x="3400552" y="4205211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18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feld 39"/>
          <p:cNvSpPr txBox="1"/>
          <p:nvPr/>
        </p:nvSpPr>
        <p:spPr>
          <a:xfrm>
            <a:off x="4937398" y="1303979"/>
            <a:ext cx="504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smtClean="0">
                <a:latin typeface="Arial" panose="020B0604020202020204" pitchFamily="34" charset="0"/>
                <a:cs typeface="Arial" panose="020B0604020202020204" pitchFamily="34" charset="0"/>
              </a:rPr>
              <a:t>A9</a:t>
            </a:r>
            <a:endParaRPr lang="en-GB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4096991" y="971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GB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feld 40"/>
          <p:cNvSpPr txBox="1"/>
          <p:nvPr/>
        </p:nvSpPr>
        <p:spPr>
          <a:xfrm>
            <a:off x="627846" y="971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GB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5158632" y="1681122"/>
            <a:ext cx="0" cy="3402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/>
          <p:cNvCxnSpPr/>
          <p:nvPr/>
        </p:nvCxnSpPr>
        <p:spPr>
          <a:xfrm>
            <a:off x="5025813" y="1680228"/>
            <a:ext cx="0" cy="3402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/>
          <p:cNvCxnSpPr/>
          <p:nvPr/>
        </p:nvCxnSpPr>
        <p:spPr>
          <a:xfrm>
            <a:off x="1678342" y="1670116"/>
            <a:ext cx="0" cy="3402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>
          <a:xfrm>
            <a:off x="1515374" y="1669222"/>
            <a:ext cx="0" cy="3402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/>
        </p:nvCxnSpPr>
        <p:spPr>
          <a:xfrm>
            <a:off x="3224418" y="1676466"/>
            <a:ext cx="0" cy="3402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/>
          <p:cNvCxnSpPr/>
          <p:nvPr/>
        </p:nvCxnSpPr>
        <p:spPr>
          <a:xfrm>
            <a:off x="3074150" y="1675572"/>
            <a:ext cx="0" cy="3402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3" descr="C:\Users\Raphael\Desktop 4\Temporary Export Files\A9 Nuclei Maturation 10h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93" y="1556956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Raphael\Desktop 4\Temporary Export Files\A9 Nuclei Maturation 14h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93" y="2817236"/>
            <a:ext cx="1683206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Raphael\Desktop 4\Temporary Export Files\A9 Nuclei Maturation 18h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93" y="4113380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Raphael\Desktop 4\Temporary Export Files\NB Nuclei Maturation 16h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338" y="2817236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Raphael\Desktop 4\Temporary Export Files\NB Nuclei Maturation 14h.tif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338" y="1556956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Raphael\Desktop 4\Temporary Export Files\NB Nuclei Maturation 18h.tif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338" y="4113380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Raphael\Desktop 4\Temporary Export Files\WT 5 h Internalization + BA.tif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713" y="4113380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Raphael\Desktop 4\Temporary Export Files\5 h Internalization.tif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713" y="2817236"/>
            <a:ext cx="1683206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Raphael\Desktop 4\Temporary Export Files\5 min Internalization.tif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713" y="1556956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49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</Words>
  <Application>Microsoft Office PowerPoint</Application>
  <PresentationFormat>Bildschirmpräsentation (4:3)</PresentationFormat>
  <Paragraphs>106</Paragraphs>
  <Slides>9</Slides>
  <Notes>1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1" baseType="lpstr">
      <vt:lpstr>Larissa</vt:lpstr>
      <vt:lpstr>Prism 5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Raphael</dc:creator>
  <cp:lastModifiedBy>Raphael Wolfisberg</cp:lastModifiedBy>
  <cp:revision>126</cp:revision>
  <cp:lastPrinted>2015-06-20T09:08:48Z</cp:lastPrinted>
  <dcterms:created xsi:type="dcterms:W3CDTF">2015-05-27T13:40:01Z</dcterms:created>
  <dcterms:modified xsi:type="dcterms:W3CDTF">2015-08-10T10:13:04Z</dcterms:modified>
</cp:coreProperties>
</file>